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7" r:id="rId21"/>
    <p:sldId id="278" r:id="rId22"/>
    <p:sldId id="282" r:id="rId23"/>
    <p:sldId id="284" r:id="rId24"/>
    <p:sldId id="285" r:id="rId25"/>
    <p:sldId id="286" r:id="rId26"/>
    <p:sldId id="279" r:id="rId27"/>
    <p:sldId id="280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1DF16-A155-425C-BA0D-CC5694358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AEAAC6-9D93-43C8-809C-D9DE48C8B8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6EBF63-C487-4EB8-9EBF-3815BC0D3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82CF7-220D-453F-9630-589A586113AC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CADB9-7818-4D05-B2C3-39C2810F9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78379E-1280-4A1A-BC95-0D1549BEF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6CE48-8519-4331-8747-CFAB4D0B5B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4301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016FF-7DAC-46F8-BDB6-862EDB05A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CB06FF-4E94-4FFE-8077-E22AC190A7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F1634-74F4-4906-B9C7-DC520ED9C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82CF7-220D-453F-9630-589A586113AC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FC142C-EB75-4F9B-B8C2-1F141A683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6355ED-6417-4CAF-B6C8-25ABF773D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6CE48-8519-4331-8747-CFAB4D0B5B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9344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965745-AAD7-4C2B-8977-08207FC5E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59475D-7BFC-438A-81EB-183A2C9AD7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E4FBC-8E5E-4768-B802-71F255012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82CF7-220D-453F-9630-589A586113AC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04B37C-AE98-404E-9C8E-A098BDAAB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ACDDF1-72FC-4B60-BA31-5F3387359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6CE48-8519-4331-8747-CFAB4D0B5B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881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55050-038D-4AF7-989A-C08A04012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DD9CA-3C90-4167-800E-01FF7DB17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C2A99B-30F9-4F7B-A984-ECCCDDAD4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82CF7-220D-453F-9630-589A586113AC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CC37E-2D23-4BD7-B7F1-C052CD650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031E35-17B5-4872-B147-00A72483E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6CE48-8519-4331-8747-CFAB4D0B5B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3674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2529F-66E3-4B6F-9C5E-4C1AC087B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14D097-D1D5-4D32-BF82-FEE40CB30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89B873-F4FD-4A6D-9CEC-39A79C039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82CF7-220D-453F-9630-589A586113AC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B76FB9-C594-4BFE-92AB-A992E7E5D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6B8471-E7B5-48E0-AA3F-3901B4064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6CE48-8519-4331-8747-CFAB4D0B5B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4565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E9713-B887-4FAB-8400-71E36A778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C09B7-AE87-4811-9E72-BC7AA4C023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B93CB7-979B-44F0-AC2C-F9B8F158C3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638AD9-28BD-4106-BD34-F49FA3B01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82CF7-220D-453F-9630-589A586113AC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059506-D82F-4EA6-BB5B-8D7C4CA29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35B08-B2E7-44F5-AB10-A2C5B6B38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6CE48-8519-4331-8747-CFAB4D0B5B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908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CE08B-62C8-48B5-AC9F-3822C5F1E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D8FB0-FC0B-49FE-9FB5-3E0D19ACCD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8B07AE-8A74-4DD1-B471-A949F88593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399F22-FA78-4622-BE86-8399FA7007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9F839E-81F5-4BB2-B9BF-3E63ABB113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2F71D0-80B4-4208-9334-C6811D29E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82CF7-220D-453F-9630-589A586113AC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B9574E-F685-47DD-92A5-DD43582FF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830A71-C0CE-4E50-9490-06545467F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6CE48-8519-4331-8747-CFAB4D0B5B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1074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51AB8-3FA4-4FF9-B2DF-24100FD70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99D21B-FFA1-4250-B4F4-D902D5230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82CF7-220D-453F-9630-589A586113AC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4DF35A-7F81-469C-879B-4F4FC5F3C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C7A935-9064-4965-A423-319CF5555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6CE48-8519-4331-8747-CFAB4D0B5B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2582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6283EE-296C-4074-A363-53F70308A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82CF7-220D-453F-9630-589A586113AC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C29B79-7EB0-4257-9C67-7E364C081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716B53-3AFC-41FC-A8FF-37D8725EB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6CE48-8519-4331-8747-CFAB4D0B5B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8793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24888-731A-44BD-881A-D3522029E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3660B0-4904-43CC-8E55-21C3B5489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A11C17-6122-4763-AE28-AEB4F1F013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511228-8A11-4397-9AC7-E35FCA35E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82CF7-220D-453F-9630-589A586113AC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22D297-D12F-4B9A-B2B5-BE012361F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FE282A-26FC-41DE-AA4E-AC19CFE51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6CE48-8519-4331-8747-CFAB4D0B5B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262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FCED5-35AC-438B-A994-E30E6080A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703AF7-5CFD-461C-BFC9-5F961AFBA0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3DF9E9-A70B-483F-9CF7-63D533286E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E2521B-1390-48AB-BC9B-12709E6E2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82CF7-220D-453F-9630-589A586113AC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E706CC-1B73-4716-BBFA-0BD2EBEB2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C48DC-2B64-460F-AF40-6C61D4D66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6CE48-8519-4331-8747-CFAB4D0B5B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3880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D6986D-B2D1-4DB3-8B11-0C7F34A2F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3820DB-3039-4A31-A666-184E0AB1A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D9FA29-624E-4BAC-B4F3-9DB6FCCD2B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282CF7-220D-453F-9630-589A586113AC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82563-3B4A-4E07-B52D-AA0EF9A8A5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57232-59FB-43D9-8486-31D189CEE4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F6CE48-8519-4331-8747-CFAB4D0B5B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7175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77D6-BE37-4E1D-AECB-8EC9878832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620837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Arial" panose="020B0604020202020204" pitchFamily="34" charset="0"/>
              </a:rPr>
              <a:t>Identification of</a:t>
            </a:r>
            <a:r>
              <a:rPr lang="en-US" sz="4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new particles from LHC dataset by Machine Learning</a:t>
            </a:r>
            <a:endParaRPr lang="en-IN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DEFC64-1235-49E1-A5D6-A74F4EF11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133600"/>
          </a:xfrm>
        </p:spPr>
        <p:txBody>
          <a:bodyPr>
            <a:normAutofit lnSpcReduction="10000"/>
          </a:bodyPr>
          <a:lstStyle/>
          <a:p>
            <a:r>
              <a:rPr lang="en-IN" b="1" dirty="0"/>
              <a:t>Final Project for DSE301</a:t>
            </a:r>
          </a:p>
          <a:p>
            <a:r>
              <a:rPr lang="en-IN" u="sng" dirty="0"/>
              <a:t>Artificial Intelligence and its Application</a:t>
            </a:r>
          </a:p>
          <a:p>
            <a:r>
              <a:rPr lang="en-IN" i="1" dirty="0"/>
              <a:t>By: Subhajit Pramanik (18398)* &amp; Subhojit Pal (18400)**</a:t>
            </a:r>
          </a:p>
          <a:p>
            <a:r>
              <a:rPr lang="en-IN" i="1" dirty="0"/>
              <a:t>*Department of Economic Sciences, **Department of Physics</a:t>
            </a:r>
          </a:p>
          <a:p>
            <a:r>
              <a:rPr lang="en-IN" i="1" dirty="0"/>
              <a:t>Indian Institute of Science Education and Research, Bhopal</a:t>
            </a:r>
          </a:p>
        </p:txBody>
      </p:sp>
    </p:spTree>
    <p:extLst>
      <p:ext uri="{BB962C8B-B14F-4D97-AF65-F5344CB8AC3E}">
        <p14:creationId xmlns:p14="http://schemas.microsoft.com/office/powerpoint/2010/main" val="2892464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93C5F9-96EB-4C63-86BA-88A7E2F18D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920" y="698227"/>
            <a:ext cx="6461760" cy="5474547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7433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F18BE2-2685-4BEB-916E-0BCF36982591}"/>
              </a:ext>
            </a:extLst>
          </p:cNvPr>
          <p:cNvSpPr txBox="1"/>
          <p:nvPr/>
        </p:nvSpPr>
        <p:spPr>
          <a:xfrm>
            <a:off x="680720" y="49471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dirty="0">
                <a:solidFill>
                  <a:srgbClr val="000000"/>
                </a:solidFill>
                <a:effectLst/>
              </a:rPr>
              <a:t>So, how it looks in the </a:t>
            </a:r>
            <a:r>
              <a:rPr lang="en-US" sz="2400" b="1" i="0" dirty="0" err="1">
                <a:solidFill>
                  <a:srgbClr val="000000"/>
                </a:solidFill>
                <a:effectLst/>
              </a:rPr>
              <a:t>LHCb</a:t>
            </a:r>
            <a:r>
              <a:rPr lang="en-US" sz="2400" b="1" i="0" dirty="0">
                <a:solidFill>
                  <a:srgbClr val="000000"/>
                </a:solidFill>
                <a:effectLst/>
              </a:rPr>
              <a:t> RICH detectors?</a:t>
            </a:r>
            <a:r>
              <a:rPr lang="en-US" sz="2400" b="1" dirty="0"/>
              <a:t> </a:t>
            </a:r>
            <a:endParaRPr lang="en-IN" sz="24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B72649-025E-4EE4-9CA8-C7F6174B36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936" y="1393091"/>
            <a:ext cx="4490864" cy="30925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837600-87B0-445A-A205-099D77547C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596" y="1408087"/>
            <a:ext cx="4641924" cy="30775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D06484-DBBB-442F-A597-30D963408381}"/>
              </a:ext>
            </a:extLst>
          </p:cNvPr>
          <p:cNvSpPr txBox="1"/>
          <p:nvPr/>
        </p:nvSpPr>
        <p:spPr>
          <a:xfrm>
            <a:off x="893936" y="4485662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0" i="0" dirty="0" err="1">
                <a:solidFill>
                  <a:srgbClr val="000000"/>
                </a:solidFill>
                <a:effectLst/>
              </a:rPr>
              <a:t>LHCb</a:t>
            </a:r>
            <a:r>
              <a:rPr lang="en-IN" sz="1600" b="0" i="0" dirty="0">
                <a:solidFill>
                  <a:srgbClr val="000000"/>
                </a:solidFill>
                <a:effectLst/>
              </a:rPr>
              <a:t> / https://inspirehep.net/record/857115/plots</a:t>
            </a:r>
            <a:endParaRPr lang="en-IN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94F937-74E0-4F87-AD2F-87312416EEDB}"/>
              </a:ext>
            </a:extLst>
          </p:cNvPr>
          <p:cNvSpPr txBox="1"/>
          <p:nvPr/>
        </p:nvSpPr>
        <p:spPr>
          <a:xfrm>
            <a:off x="6503596" y="4485662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0" i="0" dirty="0" err="1">
                <a:solidFill>
                  <a:srgbClr val="000000"/>
                </a:solidFill>
                <a:effectLst/>
              </a:rPr>
              <a:t>LHCb</a:t>
            </a:r>
            <a:r>
              <a:rPr lang="en-IN" sz="1600" b="0" i="0" dirty="0">
                <a:solidFill>
                  <a:srgbClr val="000000"/>
                </a:solidFill>
                <a:effectLst/>
              </a:rPr>
              <a:t> / https://inspirehep.net/record/857115/plots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5593679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29453F7-C825-4234-8679-62833EEE3A80}"/>
              </a:ext>
            </a:extLst>
          </p:cNvPr>
          <p:cNvSpPr txBox="1"/>
          <p:nvPr/>
        </p:nvSpPr>
        <p:spPr>
          <a:xfrm>
            <a:off x="3048000" y="310583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600" b="1" i="0" dirty="0">
                <a:solidFill>
                  <a:srgbClr val="376092"/>
                </a:solidFill>
                <a:effectLst/>
              </a:rPr>
              <a:t>Calorimeters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3240924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754E8B-5FA8-47EF-B821-B4A8214124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760" y="972611"/>
            <a:ext cx="7773815" cy="41402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EEA3D2-9577-4F03-A69D-A56AC3B18D8B}"/>
              </a:ext>
            </a:extLst>
          </p:cNvPr>
          <p:cNvSpPr txBox="1"/>
          <p:nvPr/>
        </p:nvSpPr>
        <p:spPr>
          <a:xfrm>
            <a:off x="5354320" y="5037751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0" i="0" dirty="0">
                <a:solidFill>
                  <a:srgbClr val="000000"/>
                </a:solidFill>
                <a:effectLst/>
                <a:latin typeface="MyriadPro-Regular"/>
              </a:rPr>
              <a:t>Subdetectors for the</a:t>
            </a:r>
            <a:br>
              <a:rPr lang="en-US" sz="2400" b="0" i="0" dirty="0">
                <a:solidFill>
                  <a:srgbClr val="000000"/>
                </a:solidFill>
                <a:effectLst/>
                <a:latin typeface="MyriadPro-Regular"/>
              </a:rPr>
            </a:br>
            <a:r>
              <a:rPr lang="en-US" sz="2400" b="0" i="0" dirty="0">
                <a:solidFill>
                  <a:srgbClr val="000000"/>
                </a:solidFill>
                <a:effectLst/>
                <a:latin typeface="MyriadPro-Regular"/>
              </a:rPr>
              <a:t>Particle Identification</a:t>
            </a:r>
            <a:r>
              <a:rPr lang="en-US" sz="2400" dirty="0"/>
              <a:t> </a:t>
            </a:r>
            <a:endParaRPr lang="en-IN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C913DB-BFEC-45B2-993D-FFB764A20704}"/>
              </a:ext>
            </a:extLst>
          </p:cNvPr>
          <p:cNvSpPr txBox="1"/>
          <p:nvPr/>
        </p:nvSpPr>
        <p:spPr>
          <a:xfrm>
            <a:off x="2397760" y="4945108"/>
            <a:ext cx="60960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0" i="0" dirty="0">
                <a:solidFill>
                  <a:srgbClr val="000000"/>
                </a:solidFill>
                <a:effectLst/>
              </a:rPr>
              <a:t>Tracking</a:t>
            </a:r>
            <a:br>
              <a:rPr lang="en-IN" sz="2400" b="0" i="0" dirty="0">
                <a:solidFill>
                  <a:srgbClr val="000000"/>
                </a:solidFill>
                <a:effectLst/>
              </a:rPr>
            </a:br>
            <a:r>
              <a:rPr lang="en-IN" sz="2400" b="0" i="0" dirty="0">
                <a:solidFill>
                  <a:srgbClr val="000000"/>
                </a:solidFill>
                <a:effectLst/>
              </a:rPr>
              <a:t>System</a:t>
            </a:r>
            <a:r>
              <a:rPr lang="en-IN" sz="2400" dirty="0"/>
              <a:t> </a:t>
            </a:r>
            <a:br>
              <a:rPr lang="en-IN" dirty="0"/>
            </a:br>
            <a:endParaRPr lang="en-IN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0EDA721-135C-40AE-8795-BE624A1E5E84}"/>
              </a:ext>
            </a:extLst>
          </p:cNvPr>
          <p:cNvSpPr/>
          <p:nvPr/>
        </p:nvSpPr>
        <p:spPr>
          <a:xfrm>
            <a:off x="7467600" y="863600"/>
            <a:ext cx="1026160" cy="426586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1674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57EFBF0-0B10-4DA2-920C-FF944C80AB69}"/>
              </a:ext>
            </a:extLst>
          </p:cNvPr>
          <p:cNvSpPr txBox="1"/>
          <p:nvPr/>
        </p:nvSpPr>
        <p:spPr>
          <a:xfrm>
            <a:off x="934720" y="750838"/>
            <a:ext cx="940816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rgbClr val="000000"/>
                </a:solidFill>
                <a:effectLst/>
              </a:rPr>
              <a:t>The calorimeter system is designed to measure particles energy.</a:t>
            </a:r>
          </a:p>
          <a:p>
            <a:br>
              <a:rPr lang="en-US" sz="2400" b="0" i="0" dirty="0">
                <a:solidFill>
                  <a:srgbClr val="000000"/>
                </a:solidFill>
                <a:effectLst/>
              </a:rPr>
            </a:br>
            <a:r>
              <a:rPr lang="en-US" sz="2400" b="0" i="0" dirty="0">
                <a:solidFill>
                  <a:srgbClr val="000000"/>
                </a:solidFill>
                <a:effectLst/>
              </a:rPr>
              <a:t>Particles interact with matter of the calorimeter and lose energy. The calorimeter measures how much energy the particles lose before they stop.</a:t>
            </a:r>
          </a:p>
          <a:p>
            <a:br>
              <a:rPr lang="en-US" sz="2400" b="0" i="0" dirty="0">
                <a:solidFill>
                  <a:srgbClr val="000000"/>
                </a:solidFill>
                <a:effectLst/>
              </a:rPr>
            </a:br>
            <a:r>
              <a:rPr lang="en-US" sz="2400" b="0" i="0" dirty="0">
                <a:solidFill>
                  <a:srgbClr val="000000"/>
                </a:solidFill>
                <a:effectLst/>
              </a:rPr>
              <a:t>The </a:t>
            </a:r>
            <a:r>
              <a:rPr lang="en-US" sz="2400" b="1" i="0" dirty="0">
                <a:solidFill>
                  <a:srgbClr val="000000"/>
                </a:solidFill>
                <a:effectLst/>
              </a:rPr>
              <a:t>electromagnetic calorimeter </a:t>
            </a:r>
            <a:r>
              <a:rPr lang="en-US" sz="2400" b="0" i="0" dirty="0">
                <a:solidFill>
                  <a:srgbClr val="000000"/>
                </a:solidFill>
                <a:effectLst/>
              </a:rPr>
              <a:t>is responsible for measuring the energy of electrons and photons.</a:t>
            </a:r>
            <a:endParaRPr lang="en-IN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25DA18-083A-4A1F-957B-13E66726BDFE}"/>
              </a:ext>
            </a:extLst>
          </p:cNvPr>
          <p:cNvSpPr txBox="1"/>
          <p:nvPr/>
        </p:nvSpPr>
        <p:spPr>
          <a:xfrm>
            <a:off x="934720" y="4332516"/>
            <a:ext cx="918464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rgbClr val="000000"/>
                </a:solidFill>
                <a:effectLst/>
              </a:rPr>
              <a:t>Interacting with matter an electron emits an photon</a:t>
            </a:r>
            <a:r>
              <a:rPr lang="en-US" sz="2400" dirty="0">
                <a:solidFill>
                  <a:srgbClr val="000000"/>
                </a:solidFill>
              </a:rPr>
              <a:t>.</a:t>
            </a:r>
          </a:p>
          <a:p>
            <a:r>
              <a:rPr lang="en-US" sz="2400" b="0" i="0" dirty="0">
                <a:solidFill>
                  <a:srgbClr val="000000"/>
                </a:solidFill>
                <a:effectLst/>
              </a:rPr>
              <a:t>Interacting with matter an phonon decays into an electron and a positron.</a:t>
            </a:r>
          </a:p>
          <a:p>
            <a:r>
              <a:rPr lang="en-US" sz="2400" b="0" i="0" dirty="0">
                <a:solidFill>
                  <a:srgbClr val="000000"/>
                </a:solidFill>
                <a:effectLst/>
              </a:rPr>
              <a:t>The process repeats creating an </a:t>
            </a:r>
            <a:r>
              <a:rPr lang="en-US" sz="2400" b="1" i="0" dirty="0">
                <a:solidFill>
                  <a:srgbClr val="000000"/>
                </a:solidFill>
                <a:effectLst/>
              </a:rPr>
              <a:t>electromagnetic shower.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25765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C738381-4A14-4851-84AE-54730E795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5497" y="1595917"/>
            <a:ext cx="7041006" cy="40522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EBF7FE-9EC2-4569-9BBE-DC3210954BFE}"/>
              </a:ext>
            </a:extLst>
          </p:cNvPr>
          <p:cNvSpPr txBox="1"/>
          <p:nvPr/>
        </p:nvSpPr>
        <p:spPr>
          <a:xfrm>
            <a:off x="2575497" y="948228"/>
            <a:ext cx="70410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/>
              <a:t>Process of Electromagnetic Shower</a:t>
            </a:r>
          </a:p>
        </p:txBody>
      </p:sp>
    </p:spTree>
    <p:extLst>
      <p:ext uri="{BB962C8B-B14F-4D97-AF65-F5344CB8AC3E}">
        <p14:creationId xmlns:p14="http://schemas.microsoft.com/office/powerpoint/2010/main" val="663293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D37C4A-C1D8-442E-95F8-0127187B2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240" y="808894"/>
            <a:ext cx="7565519" cy="56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2487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9724D23-4F5E-48AA-945D-BD227C67CB8A}"/>
                  </a:ext>
                </a:extLst>
              </p:cNvPr>
              <p:cNvSpPr txBox="1"/>
              <p:nvPr/>
            </p:nvSpPr>
            <p:spPr>
              <a:xfrm>
                <a:off x="751840" y="644436"/>
                <a:ext cx="9845040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000" b="0" i="0" dirty="0">
                    <a:solidFill>
                      <a:srgbClr val="000000"/>
                    </a:solidFill>
                    <a:effectLst/>
                  </a:rPr>
                  <a:t>Electromagnetic shower grows while the energy of the particles is above the critical value . The shower size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2000" b="0" i="1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2000" b="0" i="1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IN" sz="2000" b="0" i="1" smtClean="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𝑀𝑎𝑥</m:t>
                        </m:r>
                      </m:sub>
                    </m:sSub>
                  </m:oMath>
                </a14:m>
                <a:r>
                  <a:rPr lang="en-US" sz="2000" b="0" i="0" dirty="0">
                    <a:solidFill>
                      <a:srgbClr val="000000"/>
                    </a:solidFill>
                    <a:effectLst/>
                  </a:rPr>
                  <a:t> can be estimated as follow:</a:t>
                </a:r>
                <a:endParaRPr lang="en-IN" sz="20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9724D23-4F5E-48AA-945D-BD227C67CB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1840" y="644436"/>
                <a:ext cx="9845040" cy="707886"/>
              </a:xfrm>
              <a:prstGeom prst="rect">
                <a:avLst/>
              </a:prstGeom>
              <a:blipFill>
                <a:blip r:embed="rId2"/>
                <a:stretch>
                  <a:fillRect l="-619" t="-5172" b="-1465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F665E78A-CC32-4337-AF66-9CAF65A6F9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541" y="1549207"/>
            <a:ext cx="2605883" cy="14802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F3D27A-BEC8-412D-8A79-DC0789143798}"/>
              </a:ext>
            </a:extLst>
          </p:cNvPr>
          <p:cNvSpPr txBox="1"/>
          <p:nvPr/>
        </p:nvSpPr>
        <p:spPr>
          <a:xfrm>
            <a:off x="751840" y="3226305"/>
            <a:ext cx="64109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000000"/>
                </a:solidFill>
                <a:effectLst/>
              </a:rPr>
              <a:t>The total number of particles in the shower is estimated as:</a:t>
            </a:r>
            <a:endParaRPr lang="en-IN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E4DD16-FC67-4CC9-A3CD-651D609056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830" y="3823300"/>
            <a:ext cx="1282090" cy="8830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4DA37DB-9596-4E4D-9E8C-5FDEAD553FAE}"/>
              </a:ext>
            </a:extLst>
          </p:cNvPr>
          <p:cNvSpPr txBox="1"/>
          <p:nvPr/>
        </p:nvSpPr>
        <p:spPr>
          <a:xfrm>
            <a:off x="751840" y="4903214"/>
            <a:ext cx="98450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000000"/>
                </a:solidFill>
                <a:effectLst/>
              </a:rPr>
              <a:t>Measuring the number of particles allows to determine the energy of the incoming particle.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3146959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D88A40-4BAF-41D3-9982-8A3C0AD83C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2068" y="1069887"/>
            <a:ext cx="5264251" cy="455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5425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FEB0D2-9EB3-460E-B80E-F3DE0C1030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148" y="1307395"/>
            <a:ext cx="6505703" cy="42432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226B8F-DA9C-44AC-A777-D13D09037F52}"/>
              </a:ext>
            </a:extLst>
          </p:cNvPr>
          <p:cNvSpPr txBox="1"/>
          <p:nvPr/>
        </p:nvSpPr>
        <p:spPr>
          <a:xfrm>
            <a:off x="2843148" y="5550605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100" b="0" i="0" dirty="0">
                <a:solidFill>
                  <a:srgbClr val="000000"/>
                </a:solidFill>
                <a:effectLst/>
                <a:latin typeface="MyriadPro-Regular"/>
              </a:rPr>
              <a:t>Maximilien Brice / http://cds.cern.ch/record/835712</a:t>
            </a:r>
            <a:endParaRPr lang="en-IN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57FC9C-A8D4-4F74-B99B-5DE3D0EC9085}"/>
              </a:ext>
            </a:extLst>
          </p:cNvPr>
          <p:cNvSpPr txBox="1"/>
          <p:nvPr/>
        </p:nvSpPr>
        <p:spPr>
          <a:xfrm>
            <a:off x="995680" y="52256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i="0" dirty="0" err="1">
                <a:effectLst/>
                <a:latin typeface="MyriadPro-Bold"/>
              </a:rPr>
              <a:t>LHCb</a:t>
            </a:r>
            <a:r>
              <a:rPr lang="en-IN" sz="2800" b="1" i="0" dirty="0">
                <a:effectLst/>
                <a:latin typeface="MyriadPro-Bold"/>
              </a:rPr>
              <a:t> electromagnetic calorimeter: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277449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4C5C38-3576-4218-958B-2ED25651B398}"/>
              </a:ext>
            </a:extLst>
          </p:cNvPr>
          <p:cNvSpPr txBox="1"/>
          <p:nvPr/>
        </p:nvSpPr>
        <p:spPr>
          <a:xfrm>
            <a:off x="721360" y="772160"/>
            <a:ext cx="2966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u="sng" dirty="0"/>
              <a:t>Our Goal: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754D00-9709-43EF-A748-643CC3814CDE}"/>
              </a:ext>
            </a:extLst>
          </p:cNvPr>
          <p:cNvSpPr txBox="1"/>
          <p:nvPr/>
        </p:nvSpPr>
        <p:spPr>
          <a:xfrm>
            <a:off x="5638800" y="29718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98CC8B-2830-4756-8C80-5836826662D5}"/>
              </a:ext>
            </a:extLst>
          </p:cNvPr>
          <p:cNvSpPr txBox="1"/>
          <p:nvPr/>
        </p:nvSpPr>
        <p:spPr>
          <a:xfrm flipH="1">
            <a:off x="2082800" y="1757680"/>
            <a:ext cx="846328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b="0" i="0" u="none" strike="noStrike" dirty="0">
                <a:solidFill>
                  <a:srgbClr val="000000"/>
                </a:solidFill>
                <a:effectLst/>
              </a:rPr>
              <a:t>In this project, we have made a model which will train a classifier to identify the type of a particle, using the datasets of particle collision at LHC. According to the responses in different tracking systems the model will identify the type of particles. </a:t>
            </a:r>
            <a:r>
              <a:rPr lang="en-US" sz="2800" dirty="0">
                <a:solidFill>
                  <a:srgbClr val="000000"/>
                </a:solidFill>
              </a:rPr>
              <a:t>In this way. If there is some particle which don’t match with any of the existing category, then that particle will be of a new type. In this way, this model will find new particles.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4192204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7F52F7-31EB-4C00-B76E-4D7A1C762DD0}"/>
              </a:ext>
            </a:extLst>
          </p:cNvPr>
          <p:cNvSpPr txBox="1"/>
          <p:nvPr/>
        </p:nvSpPr>
        <p:spPr>
          <a:xfrm>
            <a:off x="3048000" y="2367171"/>
            <a:ext cx="60960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i="0" dirty="0">
                <a:effectLst/>
                <a:latin typeface="MyriadPro-Bold"/>
              </a:rPr>
              <a:t>MACHINE LEARNING IN PARTICLE IDENTIFICATION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42651050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B2341E-BEEB-4744-9608-120B13478619}"/>
              </a:ext>
            </a:extLst>
          </p:cNvPr>
          <p:cNvSpPr txBox="1"/>
          <p:nvPr/>
        </p:nvSpPr>
        <p:spPr>
          <a:xfrm>
            <a:off x="599440" y="589895"/>
            <a:ext cx="87680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dirty="0">
                <a:solidFill>
                  <a:srgbClr val="000000"/>
                </a:solidFill>
                <a:effectLst/>
                <a:latin typeface="MyriadPro-Regular"/>
              </a:rPr>
              <a:t>Particle identification is multiclass problem in machine learning:</a:t>
            </a:r>
            <a:r>
              <a:rPr lang="en-US" sz="2400" b="1" dirty="0"/>
              <a:t> </a:t>
            </a:r>
            <a:endParaRPr lang="en-IN" sz="24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9AE233-60CE-4E9C-BA90-D9F76F28D9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288" y="1341669"/>
            <a:ext cx="6852176" cy="49981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166F03-DC7E-498B-BE8B-408A080CA3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0464" y="2133600"/>
            <a:ext cx="799056" cy="348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5478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E2E013-C14E-4620-8808-EF3D35EC2BDC}"/>
              </a:ext>
            </a:extLst>
          </p:cNvPr>
          <p:cNvSpPr txBox="1"/>
          <p:nvPr/>
        </p:nvSpPr>
        <p:spPr>
          <a:xfrm>
            <a:off x="1442719" y="5741015"/>
            <a:ext cx="98755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dirty="0">
                <a:solidFill>
                  <a:srgbClr val="000000"/>
                </a:solidFill>
                <a:effectLst/>
                <a:latin typeface="MyriadPro-Regular"/>
              </a:rPr>
              <a:t>Typical ROC AUC values in PID are 0.90 – 0.995 depending on particle type.</a:t>
            </a:r>
            <a:r>
              <a:rPr lang="en-US" sz="2400" b="1" dirty="0"/>
              <a:t> </a:t>
            </a:r>
            <a:endParaRPr lang="en-IN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B7D18C-011E-4943-B9B6-ADCADA47C9AA}"/>
              </a:ext>
            </a:extLst>
          </p:cNvPr>
          <p:cNvSpPr txBox="1"/>
          <p:nvPr/>
        </p:nvSpPr>
        <p:spPr>
          <a:xfrm>
            <a:off x="-396240" y="396260"/>
            <a:ext cx="4561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/>
              <a:t>ROC Curve in PID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B314BD-447F-45AB-A03C-0E581C384A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519" y="1150946"/>
            <a:ext cx="7517919" cy="435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3321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BABA745-A48C-48D0-AB6A-52A981B9A26C}"/>
              </a:ext>
            </a:extLst>
          </p:cNvPr>
          <p:cNvSpPr txBox="1"/>
          <p:nvPr/>
        </p:nvSpPr>
        <p:spPr>
          <a:xfrm>
            <a:off x="375920" y="352475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i="0" dirty="0">
                <a:effectLst/>
              </a:rPr>
              <a:t>Uniform Classifiers:</a:t>
            </a:r>
            <a:endParaRPr lang="en-IN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D30973-A1DB-485C-B7B6-A519FCF33B7C}"/>
              </a:ext>
            </a:extLst>
          </p:cNvPr>
          <p:cNvSpPr txBox="1"/>
          <p:nvPr/>
        </p:nvSpPr>
        <p:spPr>
          <a:xfrm>
            <a:off x="375920" y="1137920"/>
            <a:ext cx="111455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000000"/>
                </a:solidFill>
                <a:effectLst/>
              </a:rPr>
              <a:t>Consider how to train a boosting over decision trees classifier to provide flat performance on a set of features.</a:t>
            </a:r>
            <a:endParaRPr lang="en-IN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755D22-E048-4112-9EF2-99B3BC61B4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651" y="2148940"/>
            <a:ext cx="8084697" cy="327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212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C663D7-7BDF-41AD-9ED5-72FB01628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464" y="744778"/>
            <a:ext cx="7227072" cy="39999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5739C6-10CA-4A42-A858-4AAB748D1E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2366" y="5106026"/>
            <a:ext cx="5047267" cy="431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4048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56DDD3-5EF9-4E35-996C-13B14ADD47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120" y="265686"/>
            <a:ext cx="8260080" cy="61525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6B427B8-774C-487A-AFFD-A51EF819FFC3}"/>
              </a:ext>
            </a:extLst>
          </p:cNvPr>
          <p:cNvSpPr txBox="1"/>
          <p:nvPr/>
        </p:nvSpPr>
        <p:spPr>
          <a:xfrm>
            <a:off x="1849120" y="6461509"/>
            <a:ext cx="116535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 err="1">
                <a:solidFill>
                  <a:srgbClr val="000000"/>
                </a:solidFill>
                <a:effectLst/>
              </a:rPr>
              <a:t>Derkach</a:t>
            </a:r>
            <a:r>
              <a:rPr lang="en-US" sz="1100" b="0" i="0" dirty="0">
                <a:solidFill>
                  <a:srgbClr val="000000"/>
                </a:solidFill>
                <a:effectLst/>
              </a:rPr>
              <a:t> D. et. al., Machine-Learning-based global particle-identification algorithms at the </a:t>
            </a:r>
            <a:r>
              <a:rPr lang="en-US" sz="1100" b="0" i="0" dirty="0" err="1">
                <a:solidFill>
                  <a:srgbClr val="000000"/>
                </a:solidFill>
                <a:effectLst/>
              </a:rPr>
              <a:t>LHCb</a:t>
            </a:r>
            <a:r>
              <a:rPr lang="en-US" sz="1100" b="0" i="0" dirty="0">
                <a:solidFill>
                  <a:srgbClr val="000000"/>
                </a:solidFill>
                <a:effectLst/>
              </a:rPr>
              <a:t> experiment, ACAT 2017, Seattle, USA.</a:t>
            </a:r>
            <a:endParaRPr lang="en-IN" sz="1100" dirty="0"/>
          </a:p>
        </p:txBody>
      </p:sp>
    </p:spTree>
    <p:extLst>
      <p:ext uri="{BB962C8B-B14F-4D97-AF65-F5344CB8AC3E}">
        <p14:creationId xmlns:p14="http://schemas.microsoft.com/office/powerpoint/2010/main" val="2494319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935DBF-0CE6-4997-80EA-75C9B257222A}"/>
              </a:ext>
            </a:extLst>
          </p:cNvPr>
          <p:cNvSpPr txBox="1"/>
          <p:nvPr/>
        </p:nvSpPr>
        <p:spPr>
          <a:xfrm>
            <a:off x="416560" y="627549"/>
            <a:ext cx="11582400" cy="52322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i="0" dirty="0">
                <a:effectLst/>
                <a:latin typeface="MyriadPro-Bold"/>
              </a:rPr>
              <a:t>References:</a:t>
            </a:r>
          </a:p>
          <a:p>
            <a:br>
              <a:rPr lang="en-IN" sz="3200" b="1" i="0" dirty="0">
                <a:effectLst/>
                <a:latin typeface="MyriadPro-Bold"/>
              </a:rPr>
            </a:br>
            <a:r>
              <a:rPr lang="en-IN" sz="1800" b="0" i="0" dirty="0">
                <a:effectLst/>
                <a:latin typeface="ArialMT"/>
              </a:rPr>
              <a:t>• </a:t>
            </a:r>
            <a:r>
              <a:rPr lang="en-IN" sz="1800" b="0" i="0" dirty="0">
                <a:effectLst/>
                <a:latin typeface="MyriadPro-Regular"/>
              </a:rPr>
              <a:t>Marian Stahl, Machine learning and parallelism in the reconstruction of </a:t>
            </a:r>
            <a:r>
              <a:rPr lang="en-IN" sz="1800" b="0" i="0" dirty="0" err="1">
                <a:effectLst/>
                <a:latin typeface="MyriadPro-Regular"/>
              </a:rPr>
              <a:t>LHCb</a:t>
            </a:r>
            <a:r>
              <a:rPr lang="en-IN" dirty="0">
                <a:latin typeface="MyriadPro-Regular"/>
              </a:rPr>
              <a:t> </a:t>
            </a:r>
            <a:r>
              <a:rPr lang="en-IN" sz="1800" b="0" i="0" dirty="0">
                <a:effectLst/>
                <a:latin typeface="MyriadPro-Regular"/>
              </a:rPr>
              <a:t>and its upgrade, Journal of Physics: Conf. Series 898 (2017) 042042, DOI:10.1088/1742-6596/898/4/042042</a:t>
            </a:r>
            <a:br>
              <a:rPr lang="en-IN" sz="1800" b="0" i="0" dirty="0">
                <a:effectLst/>
                <a:latin typeface="MyriadPro-Regular"/>
              </a:rPr>
            </a:br>
            <a:r>
              <a:rPr lang="en-IN" sz="1800" b="0" i="0" dirty="0">
                <a:effectLst/>
                <a:latin typeface="ArialMT"/>
              </a:rPr>
              <a:t>• </a:t>
            </a:r>
            <a:r>
              <a:rPr lang="en-IN" sz="1800" b="0" i="0" dirty="0">
                <a:effectLst/>
                <a:latin typeface="MyriadPro-Regular"/>
              </a:rPr>
              <a:t>Calvo M. et al., A tool for </a:t>
            </a:r>
            <a:r>
              <a:rPr lang="el-GR" sz="1800" b="0" i="0" dirty="0">
                <a:effectLst/>
                <a:latin typeface="MyriadPro-Regular"/>
              </a:rPr>
              <a:t>γ/π0 </a:t>
            </a:r>
            <a:r>
              <a:rPr lang="en-IN" sz="1800" b="0" i="0" dirty="0">
                <a:effectLst/>
                <a:latin typeface="MyriadPro-Regular"/>
              </a:rPr>
              <a:t>separation at high energies, LHCb-PUB-2015-016, https://cds.cern.ch/record/2042173</a:t>
            </a:r>
            <a:br>
              <a:rPr lang="en-IN" sz="1800" b="0" i="0" dirty="0">
                <a:effectLst/>
                <a:latin typeface="MyriadPro-Regular"/>
              </a:rPr>
            </a:br>
            <a:r>
              <a:rPr lang="en-IN" sz="1800" b="0" i="0" dirty="0">
                <a:effectLst/>
                <a:latin typeface="ArialMT"/>
              </a:rPr>
              <a:t>• </a:t>
            </a:r>
            <a:r>
              <a:rPr lang="en-IN" sz="1800" b="0" i="0" dirty="0" err="1">
                <a:effectLst/>
                <a:latin typeface="MyriadPro-Regular"/>
              </a:rPr>
              <a:t>Checalina</a:t>
            </a:r>
            <a:r>
              <a:rPr lang="en-IN" sz="1800" b="0" i="0" dirty="0">
                <a:effectLst/>
                <a:latin typeface="MyriadPro-Regular"/>
              </a:rPr>
              <a:t> V. et al., Machine Learning Photons Separation in the </a:t>
            </a:r>
            <a:r>
              <a:rPr lang="en-IN" sz="1800" b="0" i="0" dirty="0" err="1">
                <a:effectLst/>
                <a:latin typeface="MyriadPro-Regular"/>
              </a:rPr>
              <a:t>LHCb</a:t>
            </a:r>
            <a:r>
              <a:rPr lang="en-IN" dirty="0">
                <a:latin typeface="MyriadPro-Regular"/>
              </a:rPr>
              <a:t> </a:t>
            </a:r>
            <a:r>
              <a:rPr lang="en-IN" sz="1800" b="0" i="0" dirty="0">
                <a:effectLst/>
                <a:latin typeface="MyriadPro-Regular"/>
              </a:rPr>
              <a:t>Calorimeter, ACAT2017, https://indico.cern.ch/event/567550/contributions/2638699/</a:t>
            </a:r>
            <a:br>
              <a:rPr lang="en-IN" sz="1800" b="0" i="0" dirty="0">
                <a:effectLst/>
                <a:latin typeface="MyriadPro-Regular"/>
              </a:rPr>
            </a:br>
            <a:r>
              <a:rPr lang="en-IN" sz="1800" b="0" i="0" dirty="0">
                <a:effectLst/>
                <a:latin typeface="ArialMT"/>
              </a:rPr>
              <a:t>• </a:t>
            </a:r>
            <a:r>
              <a:rPr lang="en-IN" sz="1800" b="0" i="0" dirty="0" err="1">
                <a:effectLst/>
                <a:latin typeface="MyriadPro-Regular"/>
              </a:rPr>
              <a:t>LHCb</a:t>
            </a:r>
            <a:r>
              <a:rPr lang="en-IN" sz="1800" b="0" i="0" dirty="0">
                <a:effectLst/>
                <a:latin typeface="MyriadPro-Regular"/>
              </a:rPr>
              <a:t> collaboration, Identification of beauty and charm quark jets at </a:t>
            </a:r>
            <a:r>
              <a:rPr lang="en-IN" sz="1800" b="0" i="0" dirty="0" err="1">
                <a:effectLst/>
                <a:latin typeface="MyriadPro-Regular"/>
              </a:rPr>
              <a:t>LHCb</a:t>
            </a:r>
            <a:r>
              <a:rPr lang="en-IN" sz="1800" b="0" i="0" dirty="0">
                <a:effectLst/>
                <a:latin typeface="MyriadPro-Regular"/>
              </a:rPr>
              <a:t>, JINST 10 (2015) P06013, DOI:10.1088/1748-0221/10/06/P06013</a:t>
            </a:r>
            <a:br>
              <a:rPr lang="en-IN" sz="1800" b="0" i="0" dirty="0">
                <a:effectLst/>
                <a:latin typeface="MyriadPro-Regular"/>
              </a:rPr>
            </a:br>
            <a:r>
              <a:rPr lang="en-IN" sz="1800" b="0" i="0" dirty="0">
                <a:effectLst/>
                <a:latin typeface="ArialMT"/>
              </a:rPr>
              <a:t>• </a:t>
            </a:r>
            <a:r>
              <a:rPr lang="en-IN" sz="1800" b="0" i="0" dirty="0" err="1">
                <a:effectLst/>
                <a:latin typeface="MyriadPro-Regular"/>
              </a:rPr>
              <a:t>Gligorov</a:t>
            </a:r>
            <a:r>
              <a:rPr lang="en-IN" sz="1800" b="0" i="0" dirty="0">
                <a:effectLst/>
                <a:latin typeface="MyriadPro-Regular"/>
              </a:rPr>
              <a:t>, Vladimir V et al., The HLT inclusive B triggers, LHCb-PUB-2011-016, https://cds.cern.ch/record/1384380</a:t>
            </a:r>
            <a:br>
              <a:rPr lang="en-IN" sz="1800" b="0" i="0" dirty="0">
                <a:effectLst/>
                <a:latin typeface="MyriadPro-Regular"/>
              </a:rPr>
            </a:br>
            <a:r>
              <a:rPr lang="en-IN" sz="1800" b="0" i="0" dirty="0">
                <a:effectLst/>
                <a:latin typeface="ArialMT"/>
              </a:rPr>
              <a:t>• </a:t>
            </a:r>
            <a:r>
              <a:rPr lang="en-IN" sz="1800" b="0" i="0" dirty="0" err="1">
                <a:effectLst/>
                <a:latin typeface="MyriadPro-Regular"/>
              </a:rPr>
              <a:t>Borisyak</a:t>
            </a:r>
            <a:r>
              <a:rPr lang="en-IN" sz="1800" b="0" i="0" dirty="0">
                <a:effectLst/>
                <a:latin typeface="MyriadPro-Regular"/>
              </a:rPr>
              <a:t> M. et. al., Towards automation of data quality system for CERN CMS experiment, DOI:10.1088/1742-6596/898/9/092041</a:t>
            </a:r>
            <a:br>
              <a:rPr lang="en-IN" sz="1800" b="0" i="0" dirty="0">
                <a:effectLst/>
                <a:latin typeface="MyriadPro-Regular"/>
              </a:rPr>
            </a:br>
            <a:r>
              <a:rPr lang="en-IN" sz="1800" b="0" i="0" dirty="0">
                <a:effectLst/>
                <a:latin typeface="ArialMT"/>
              </a:rPr>
              <a:t>• </a:t>
            </a:r>
            <a:r>
              <a:rPr lang="en-IN" sz="1800" b="0" i="0" dirty="0">
                <a:effectLst/>
                <a:latin typeface="MyriadPro-Regular"/>
              </a:rPr>
              <a:t>De Cian, Michel et al., Fast neural-net based fake track rejection in the </a:t>
            </a:r>
            <a:r>
              <a:rPr lang="en-IN" sz="1800" b="0" i="0" dirty="0" err="1">
                <a:effectLst/>
                <a:latin typeface="MyriadPro-Regular"/>
              </a:rPr>
              <a:t>LHCb</a:t>
            </a:r>
            <a:r>
              <a:rPr lang="en-IN" dirty="0">
                <a:latin typeface="MyriadPro-Regular"/>
              </a:rPr>
              <a:t> </a:t>
            </a:r>
            <a:r>
              <a:rPr lang="en-IN" sz="1800" b="0" i="0" dirty="0">
                <a:effectLst/>
                <a:latin typeface="MyriadPro-Regular"/>
              </a:rPr>
              <a:t>reconstruction, LHCb-PUB-2017-011, https://cds.cern.ch/record/2255039</a:t>
            </a:r>
            <a:br>
              <a:rPr lang="en-IN" sz="1800" b="0" i="0" dirty="0">
                <a:effectLst/>
                <a:latin typeface="MyriadPro-Regular"/>
              </a:rPr>
            </a:br>
            <a:r>
              <a:rPr lang="en-IN" sz="1800" b="0" i="0" dirty="0">
                <a:effectLst/>
                <a:latin typeface="ArialMT"/>
              </a:rPr>
              <a:t>• </a:t>
            </a:r>
            <a:r>
              <a:rPr lang="en-IN" sz="1800" b="0" i="0" dirty="0">
                <a:effectLst/>
                <a:latin typeface="MyriadPro-Regular"/>
              </a:rPr>
              <a:t>Farrell S. et al., The </a:t>
            </a:r>
            <a:r>
              <a:rPr lang="en-IN" sz="1800" b="0" i="0" dirty="0" err="1">
                <a:effectLst/>
                <a:latin typeface="MyriadPro-Regular"/>
              </a:rPr>
              <a:t>HEP.TrkX</a:t>
            </a:r>
            <a:r>
              <a:rPr lang="en-IN" sz="1800" b="0" i="0" dirty="0">
                <a:effectLst/>
                <a:latin typeface="MyriadPro-Regular"/>
              </a:rPr>
              <a:t> Project: deep neural networks for HL-LHC online and offline tracking, EPJ Web Conf. Volume 150, 2017, DOI: https://doi.org/10.1051/epjconf/201715000003</a:t>
            </a:r>
            <a:r>
              <a:rPr lang="en-IN" dirty="0"/>
              <a:t> </a:t>
            </a: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75656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C68B543-1C6B-4C50-9BD6-6F93C1762F87}"/>
              </a:ext>
            </a:extLst>
          </p:cNvPr>
          <p:cNvSpPr txBox="1"/>
          <p:nvPr/>
        </p:nvSpPr>
        <p:spPr>
          <a:xfrm>
            <a:off x="2514600" y="2875002"/>
            <a:ext cx="71628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9002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FEA675-9703-4FC6-8CAE-EA187DE2EFB4}"/>
              </a:ext>
            </a:extLst>
          </p:cNvPr>
          <p:cNvSpPr txBox="1"/>
          <p:nvPr/>
        </p:nvSpPr>
        <p:spPr>
          <a:xfrm>
            <a:off x="2448560" y="2560320"/>
            <a:ext cx="77114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dirty="0"/>
              <a:t>PARTICLE IDENTIFICATION</a:t>
            </a:r>
          </a:p>
          <a:p>
            <a:pPr algn="ctr"/>
            <a:r>
              <a:rPr lang="en-IN" sz="3600" dirty="0"/>
              <a:t>Theory</a:t>
            </a:r>
          </a:p>
        </p:txBody>
      </p:sp>
    </p:spTree>
    <p:extLst>
      <p:ext uri="{BB962C8B-B14F-4D97-AF65-F5344CB8AC3E}">
        <p14:creationId xmlns:p14="http://schemas.microsoft.com/office/powerpoint/2010/main" val="87396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FA8697-6332-4A3F-A87B-33C264DD171E}"/>
              </a:ext>
            </a:extLst>
          </p:cNvPr>
          <p:cNvSpPr txBox="1"/>
          <p:nvPr/>
        </p:nvSpPr>
        <p:spPr>
          <a:xfrm>
            <a:off x="-1564640" y="516374"/>
            <a:ext cx="7325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u="sng" dirty="0"/>
              <a:t>Decaying of Particle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785063-32E0-4258-82DE-3FD3CD2FB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8040" y="1161514"/>
            <a:ext cx="7538232" cy="37649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789E0D-5A84-42F0-8F38-57F3899271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567" y="5254542"/>
            <a:ext cx="6254865" cy="72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370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AE1A89-2C7F-4428-BBAF-0096944552E0}"/>
              </a:ext>
            </a:extLst>
          </p:cNvPr>
          <p:cNvSpPr txBox="1"/>
          <p:nvPr/>
        </p:nvSpPr>
        <p:spPr>
          <a:xfrm>
            <a:off x="203200" y="373667"/>
            <a:ext cx="3952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u="sng" dirty="0"/>
              <a:t>Tracking System: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D00F77-B989-4B1A-808B-D68E665EA0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920" y="1260815"/>
            <a:ext cx="8646160" cy="470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601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258E407-EF6D-4081-88BB-BE5B0199F737}"/>
              </a:ext>
            </a:extLst>
          </p:cNvPr>
          <p:cNvSpPr txBox="1"/>
          <p:nvPr/>
        </p:nvSpPr>
        <p:spPr>
          <a:xfrm>
            <a:off x="-894080" y="32841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200" b="1" u="sng" dirty="0"/>
              <a:t>Tracking System: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BC6108-8D39-4359-BF6B-D9B9D82912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907" y="1065589"/>
            <a:ext cx="7782657" cy="41972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4C54CB2-445B-4713-92BA-7903AD79B1C2}"/>
              </a:ext>
            </a:extLst>
          </p:cNvPr>
          <p:cNvSpPr txBox="1"/>
          <p:nvPr/>
        </p:nvSpPr>
        <p:spPr>
          <a:xfrm>
            <a:off x="1701800" y="5513923"/>
            <a:ext cx="878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dirty="0">
                <a:solidFill>
                  <a:srgbClr val="000000"/>
                </a:solidFill>
                <a:effectLst/>
              </a:rPr>
              <a:t>Hits allows to reconstruct particle tracks and estimate </a:t>
            </a:r>
            <a:r>
              <a:rPr lang="el-GR" sz="2000" b="0" i="0" dirty="0">
                <a:solidFill>
                  <a:srgbClr val="000000"/>
                </a:solidFill>
                <a:effectLst/>
              </a:rPr>
              <a:t>α</a:t>
            </a:r>
            <a:r>
              <a:rPr lang="en-US" sz="2000" b="0" i="0" dirty="0">
                <a:solidFill>
                  <a:srgbClr val="000000"/>
                </a:solidFill>
                <a:effectLst/>
              </a:rPr>
              <a:t>.</a:t>
            </a:r>
          </a:p>
          <a:p>
            <a:r>
              <a:rPr lang="en-US" sz="2000" b="1" i="0" dirty="0">
                <a:solidFill>
                  <a:srgbClr val="000000"/>
                </a:solidFill>
                <a:effectLst/>
              </a:rPr>
              <a:t>Track pattern recognition </a:t>
            </a:r>
            <a:r>
              <a:rPr lang="en-US" sz="2000" i="0" dirty="0">
                <a:solidFill>
                  <a:srgbClr val="000000"/>
                </a:solidFill>
                <a:effectLst/>
              </a:rPr>
              <a:t>is</a:t>
            </a:r>
            <a:r>
              <a:rPr lang="en-US" sz="2000" b="0" i="0" dirty="0">
                <a:solidFill>
                  <a:srgbClr val="000000"/>
                </a:solidFill>
                <a:effectLst/>
              </a:rPr>
              <a:t> recognition of particle tracks among set of hits in the detector.</a:t>
            </a:r>
            <a:r>
              <a:rPr lang="en-US" sz="2000" dirty="0"/>
              <a:t> 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649423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0D3C22-2097-4788-AD74-AC34066F46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326" y="968295"/>
            <a:ext cx="8264673" cy="443759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9E81D4A-ADD1-4906-91AE-1EBC33C32805}"/>
              </a:ext>
            </a:extLst>
          </p:cNvPr>
          <p:cNvSpPr txBox="1"/>
          <p:nvPr/>
        </p:nvSpPr>
        <p:spPr>
          <a:xfrm>
            <a:off x="1625600" y="5535762"/>
            <a:ext cx="92862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rgbClr val="000000"/>
                </a:solidFill>
                <a:effectLst/>
              </a:rPr>
              <a:t>Magnetic field deflects charged particles and allows to estimate particle momentum. Tracking stations are needed to estimate the deflection.</a:t>
            </a:r>
            <a:r>
              <a:rPr lang="en-US" sz="2400" dirty="0"/>
              <a:t> 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723607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A322B3-15C2-488C-A73C-991F60244521}"/>
              </a:ext>
            </a:extLst>
          </p:cNvPr>
          <p:cNvSpPr txBox="1"/>
          <p:nvPr/>
        </p:nvSpPr>
        <p:spPr>
          <a:xfrm>
            <a:off x="2397760" y="3105834"/>
            <a:ext cx="83108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0" dirty="0">
                <a:solidFill>
                  <a:srgbClr val="376092"/>
                </a:solidFill>
                <a:effectLst/>
              </a:rPr>
              <a:t>Ring Imaging Cherenkov (RICH) detector</a:t>
            </a:r>
            <a:r>
              <a:rPr lang="en-US" sz="3600" dirty="0"/>
              <a:t> 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3739509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C17FF8-07C5-4405-9339-4C437D4BABBE}"/>
              </a:ext>
            </a:extLst>
          </p:cNvPr>
          <p:cNvSpPr txBox="1"/>
          <p:nvPr/>
        </p:nvSpPr>
        <p:spPr>
          <a:xfrm>
            <a:off x="670560" y="1348155"/>
            <a:ext cx="6939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rgbClr val="000000"/>
                </a:solidFill>
                <a:effectLst/>
              </a:rPr>
              <a:t>RICH detector is based on Cherenkov radiation effect:</a:t>
            </a:r>
            <a:endParaRPr lang="en-IN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E760A2-A95F-4864-A14F-F89918FD6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648" y="2073844"/>
            <a:ext cx="5296604" cy="37376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8EFCF3-A9BC-40E8-8887-4271AD4B5F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9440" y="2824445"/>
            <a:ext cx="2387600" cy="1953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212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1525</TotalTime>
  <Words>761</Words>
  <Application>Microsoft Office PowerPoint</Application>
  <PresentationFormat>Widescreen</PresentationFormat>
  <Paragraphs>46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</vt:lpstr>
      <vt:lpstr>ArialMT</vt:lpstr>
      <vt:lpstr>Calibri</vt:lpstr>
      <vt:lpstr>Calibri Light</vt:lpstr>
      <vt:lpstr>Cambria Math</vt:lpstr>
      <vt:lpstr>MyriadPro-Bold</vt:lpstr>
      <vt:lpstr>MyriadPro-Regular</vt:lpstr>
      <vt:lpstr>Office Theme</vt:lpstr>
      <vt:lpstr>Identification of new particles from LHC dataset by Machine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Finding new particles from LHC dataset by Machine Learning</dc:title>
  <dc:creator>Subhajit Pramanik</dc:creator>
  <cp:lastModifiedBy>Subhajit Pramanik</cp:lastModifiedBy>
  <cp:revision>23</cp:revision>
  <dcterms:created xsi:type="dcterms:W3CDTF">2020-12-14T11:14:51Z</dcterms:created>
  <dcterms:modified xsi:type="dcterms:W3CDTF">2020-12-15T18:58:43Z</dcterms:modified>
</cp:coreProperties>
</file>

<file path=docProps/thumbnail.jpeg>
</file>